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511" r:id="rId2"/>
    <p:sldId id="463" r:id="rId3"/>
    <p:sldId id="554" r:id="rId4"/>
    <p:sldId id="512" r:id="rId5"/>
    <p:sldId id="513" r:id="rId6"/>
    <p:sldId id="514" r:id="rId7"/>
    <p:sldId id="515" r:id="rId8"/>
    <p:sldId id="550" r:id="rId9"/>
    <p:sldId id="523" r:id="rId10"/>
    <p:sldId id="516" r:id="rId11"/>
    <p:sldId id="517" r:id="rId12"/>
    <p:sldId id="555" r:id="rId13"/>
    <p:sldId id="549"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34966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7/ElementBinding/webapp/controller/MyView.controller.js" TargetMode="External"/><Relationship Id="rId4" Type="http://schemas.openxmlformats.org/officeDocument/2006/relationships/hyperlink" Target="https://github.com/soyuztechnologies/HPC_Training/blob/master/Day%207/ElementBinding/webapp/view/MyView.view.x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soyuztechnologies/HPC_Training/blob/master/Day%207/Exercie_BaseController/webapp/model/mockdata/mydata.xml" TargetMode="External"/><Relationship Id="rId3" Type="http://schemas.openxmlformats.org/officeDocument/2006/relationships/hyperlink" Target="https://github.com/soyuztechnologies/HPC_Training/blob/master/Day%207/Exercie_BaseController/webapp/view/MyView.view.xml" TargetMode="External"/><Relationship Id="rId7" Type="http://schemas.openxmlformats.org/officeDocument/2006/relationships/hyperlink" Target="https://github.com/soyuztechnologies/HPC_Training/blob/master/Day%207/Exercie_BaseController/webapp/model/mockdata/mydata2.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7/Exercie_BaseController/webapp/model/mockdata/mydata.json" TargetMode="External"/><Relationship Id="rId5" Type="http://schemas.openxmlformats.org/officeDocument/2006/relationships/hyperlink" Target="https://github.com/soyuztechnologies/HPC_Training/blob/master/Day%207/Exercie_BaseController/webapp/controller/BaseController.js" TargetMode="External"/><Relationship Id="rId10" Type="http://schemas.openxmlformats.org/officeDocument/2006/relationships/image" Target="../media/image11.jpeg"/><Relationship Id="rId4" Type="http://schemas.openxmlformats.org/officeDocument/2006/relationships/hyperlink" Target="https://github.com/soyuztechnologies/HPC_Training/blob/master/Day%207/Exercie_BaseController/webapp/controller/MyView.controller.js" TargetMode="External"/><Relationship Id="rId9" Type="http://schemas.openxmlformats.org/officeDocument/2006/relationships/hyperlink" Target="https://github.com/soyuztechnologies/HPC_Training/blob/master/Day%207/Exercie_BaseController/webapp/model/models.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ExpressionBinding/webapp/index.html" TargetMode="External"/><Relationship Id="rId5" Type="http://schemas.openxmlformats.org/officeDocument/2006/relationships/hyperlink" Target="https://github.com/soyuztechnologies/HPC_Training/blob/master/Day%206/Exercise_ExpressionBinding/webapp/view/MyView.view.xml" TargetMode="External"/><Relationship Id="rId4" Type="http://schemas.openxmlformats.org/officeDocument/2006/relationships/hyperlink" Target="https://github.com/soyuztechnologies/HPC_Training/blob/master/Day%206/Exercise_ExpressionBinding/webapp/controller/MyView.controller.j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HPC_Training/blob/master/Day%206/Exercise_AggregationBinding/webapp/model/mockdata/mydata.json" TargetMode="External"/><Relationship Id="rId5" Type="http://schemas.openxmlformats.org/officeDocument/2006/relationships/hyperlink" Target="https://github.com/soyuztechnologies/HPC_Training/blob/master/Day%206/Exercise_AggregationBinding/webapp/controller/MyView.controller.js" TargetMode="External"/><Relationship Id="rId4" Type="http://schemas.openxmlformats.org/officeDocument/2006/relationships/hyperlink" Target="https://github.com/soyuztechnologies/HPC_Training/blob/master/Day%206/Exercise_AggregationBinding/webapp/view/MyView.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hyperlink" Target="https://github.com/soyuztechnologies/HPC_Training/blob/master/Day%207/DynamicAggregationBinding/webapp/controller/MyView.controller.js" TargetMode="External"/><Relationship Id="rId4" Type="http://schemas.openxmlformats.org/officeDocument/2006/relationships/hyperlink" Target="https://github.com/soyuztechnologies/HPC_Training/blob/master/Day%207/DynamicAggregationBinding/webapp/view/MyView.view.x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79603" y="2581275"/>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8924925" y="2369655"/>
            <a:ext cx="1590675" cy="923330"/>
          </a:xfrm>
          <a:prstGeom prst="rect">
            <a:avLst/>
          </a:prstGeom>
          <a:noFill/>
        </p:spPr>
        <p:txBody>
          <a:bodyPr wrap="square" rtlCol="0">
            <a:spAutoFit/>
          </a:bodyPr>
          <a:lstStyle/>
          <a:p>
            <a:r>
              <a:rPr lang="en-US" dirty="0"/>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a:endCxn id="9" idx="6"/>
          </p:cNvCxnSpPr>
          <p:nvPr/>
        </p:nvCxnSpPr>
        <p:spPr>
          <a:xfrm flipH="1">
            <a:off x="6142797" y="2510460"/>
            <a:ext cx="2782130" cy="7048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a:stCxn id="18" idx="1"/>
            <a:endCxn id="10" idx="6"/>
          </p:cNvCxnSpPr>
          <p:nvPr/>
        </p:nvCxnSpPr>
        <p:spPr>
          <a:xfrm flipH="1">
            <a:off x="6142796" y="2831320"/>
            <a:ext cx="2782129" cy="7995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a:endCxn id="11" idx="6"/>
          </p:cNvCxnSpPr>
          <p:nvPr/>
        </p:nvCxnSpPr>
        <p:spPr>
          <a:xfrm flipH="1">
            <a:off x="6124576" y="3158160"/>
            <a:ext cx="2800350" cy="8350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spTree>
    <p:extLst>
      <p:ext uri="{BB962C8B-B14F-4D97-AF65-F5344CB8AC3E}">
        <p14:creationId xmlns:p14="http://schemas.microsoft.com/office/powerpoint/2010/main" val="116138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D0C7474C-E369-4FF3-A995-41EC183D9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use element binding to bind the data of a selected row with the form.</a:t>
            </a:r>
          </a:p>
          <a:p>
            <a:endParaRPr lang="en-US" dirty="0"/>
          </a:p>
          <a:p>
            <a:r>
              <a:rPr lang="en-US" dirty="0"/>
              <a:t>Exercise code/resources:- </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70630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25607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Base Controller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21233" cy="2031325"/>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9" name="Group 8">
            <a:extLst>
              <a:ext uri="{FF2B5EF4-FFF2-40B4-BE49-F238E27FC236}">
                <a16:creationId xmlns:a16="http://schemas.microsoft.com/office/drawing/2014/main" id="{D85210D6-D707-42AA-8163-E9A5239352B7}"/>
              </a:ext>
            </a:extLst>
          </p:cNvPr>
          <p:cNvGrpSpPr/>
          <p:nvPr/>
        </p:nvGrpSpPr>
        <p:grpSpPr>
          <a:xfrm>
            <a:off x="5352670" y="2774678"/>
            <a:ext cx="6330327" cy="3304232"/>
            <a:chOff x="832901" y="1311538"/>
            <a:chExt cx="10414108" cy="4565734"/>
          </a:xfrm>
        </p:grpSpPr>
        <p:sp>
          <p:nvSpPr>
            <p:cNvPr id="10" name="Rectangle 9">
              <a:extLst>
                <a:ext uri="{FF2B5EF4-FFF2-40B4-BE49-F238E27FC236}">
                  <a16:creationId xmlns:a16="http://schemas.microsoft.com/office/drawing/2014/main" id="{9DEF3CAD-F7D4-4883-9B1B-292A378E8439}"/>
                </a:ext>
              </a:extLst>
            </p:cNvPr>
            <p:cNvSpPr/>
            <p:nvPr/>
          </p:nvSpPr>
          <p:spPr>
            <a:xfrm>
              <a:off x="126987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F7286013-8D3C-45ED-97D4-2F213550E79A}"/>
                </a:ext>
              </a:extLst>
            </p:cNvPr>
            <p:cNvSpPr/>
            <p:nvPr/>
          </p:nvSpPr>
          <p:spPr>
            <a:xfrm>
              <a:off x="1269876"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7A2B6E2A-2DF7-435E-8435-44E654A6588A}"/>
                </a:ext>
              </a:extLst>
            </p:cNvPr>
            <p:cNvSpPr/>
            <p:nvPr/>
          </p:nvSpPr>
          <p:spPr>
            <a:xfrm>
              <a:off x="3934173"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CBBEA617-DA95-4444-B248-5337DE7C9C09}"/>
                </a:ext>
              </a:extLst>
            </p:cNvPr>
            <p:cNvSpPr/>
            <p:nvPr/>
          </p:nvSpPr>
          <p:spPr>
            <a:xfrm>
              <a:off x="3934173"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D9EE5B20-6566-4D86-9D17-C94FF624062C}"/>
                </a:ext>
              </a:extLst>
            </p:cNvPr>
            <p:cNvSpPr/>
            <p:nvPr/>
          </p:nvSpPr>
          <p:spPr>
            <a:xfrm>
              <a:off x="6563016"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64FE3109-2C0C-48E6-9177-D716A7C681A7}"/>
                </a:ext>
              </a:extLst>
            </p:cNvPr>
            <p:cNvSpPr/>
            <p:nvPr/>
          </p:nvSpPr>
          <p:spPr>
            <a:xfrm>
              <a:off x="6563017"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861B757D-8269-42C9-A156-512B1EF8E434}"/>
                </a:ext>
              </a:extLst>
            </p:cNvPr>
            <p:cNvSpPr/>
            <p:nvPr/>
          </p:nvSpPr>
          <p:spPr>
            <a:xfrm>
              <a:off x="9262764" y="5085184"/>
              <a:ext cx="1984245"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A195B69A-85E3-4166-A0F8-037EB78DF96A}"/>
                </a:ext>
              </a:extLst>
            </p:cNvPr>
            <p:cNvSpPr/>
            <p:nvPr/>
          </p:nvSpPr>
          <p:spPr>
            <a:xfrm>
              <a:off x="9262764" y="4140696"/>
              <a:ext cx="1984245" cy="7920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7B760488-485A-4585-A14D-30EC470FFC72}"/>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8EB3E978-98F7-409D-8494-EA2BE8E9EFA4}"/>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7E4C13CF-5FAB-4CCA-9525-73BC11F24EAD}"/>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DFEA29DC-4CF1-4C78-B47D-64A786E46C4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4" name="Rectangle 23">
              <a:extLst>
                <a:ext uri="{FF2B5EF4-FFF2-40B4-BE49-F238E27FC236}">
                  <a16:creationId xmlns:a16="http://schemas.microsoft.com/office/drawing/2014/main" id="{456EB834-88AD-4568-9D4A-44B655C3EDAB}"/>
                </a:ext>
              </a:extLst>
            </p:cNvPr>
            <p:cNvSpPr/>
            <p:nvPr/>
          </p:nvSpPr>
          <p:spPr>
            <a:xfrm>
              <a:off x="4100763" y="2420888"/>
              <a:ext cx="3968824" cy="7920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BaseController</a:t>
              </a:r>
            </a:p>
          </p:txBody>
        </p:sp>
        <p:cxnSp>
          <p:nvCxnSpPr>
            <p:cNvPr id="25" name="Connector: Elbow 24">
              <a:extLst>
                <a:ext uri="{FF2B5EF4-FFF2-40B4-BE49-F238E27FC236}">
                  <a16:creationId xmlns:a16="http://schemas.microsoft.com/office/drawing/2014/main" id="{A9C80AA1-0EEF-4C4C-AAE1-B21F38A3AE26}"/>
                </a:ext>
              </a:extLst>
            </p:cNvPr>
            <p:cNvCxnSpPr>
              <a:cxnSpLocks/>
              <a:stCxn id="11" idx="0"/>
              <a:endCxn id="24"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E843B6-248A-4A0C-9FC8-BAC79AD712EF}"/>
                </a:ext>
              </a:extLst>
            </p:cNvPr>
            <p:cNvCxnSpPr>
              <a:cxnSpLocks/>
              <a:stCxn id="13" idx="0"/>
              <a:endCxn id="24"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23BA757-D1D4-487B-AD66-FE7BC7EEF2C7}"/>
                </a:ext>
              </a:extLst>
            </p:cNvPr>
            <p:cNvCxnSpPr>
              <a:cxnSpLocks/>
              <a:stCxn id="15" idx="0"/>
              <a:endCxn id="24"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54F040D-79B5-4ACE-AD0A-A4492E5D7418}"/>
                </a:ext>
              </a:extLst>
            </p:cNvPr>
            <p:cNvCxnSpPr>
              <a:cxnSpLocks/>
              <a:stCxn id="17" idx="0"/>
              <a:endCxn id="24"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7BB33B0-C415-462C-B7D4-1D8933590321}"/>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30" name="Rectangle 29">
              <a:extLst>
                <a:ext uri="{FF2B5EF4-FFF2-40B4-BE49-F238E27FC236}">
                  <a16:creationId xmlns:a16="http://schemas.microsoft.com/office/drawing/2014/main" id="{A90F85F6-8E08-43A8-BED2-EFB218EB6D79}"/>
                </a:ext>
              </a:extLst>
            </p:cNvPr>
            <p:cNvSpPr/>
            <p:nvPr/>
          </p:nvSpPr>
          <p:spPr>
            <a:xfrm>
              <a:off x="3778633" y="1311538"/>
              <a:ext cx="4613086" cy="51244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sap/ui/core/mvc/Controller</a:t>
              </a:r>
            </a:p>
          </p:txBody>
        </p:sp>
        <p:cxnSp>
          <p:nvCxnSpPr>
            <p:cNvPr id="31" name="Straight Arrow Connector 30">
              <a:extLst>
                <a:ext uri="{FF2B5EF4-FFF2-40B4-BE49-F238E27FC236}">
                  <a16:creationId xmlns:a16="http://schemas.microsoft.com/office/drawing/2014/main" id="{641A7228-0AF3-4BC6-97FF-AA016F9F116C}"/>
                </a:ext>
              </a:extLst>
            </p:cNvPr>
            <p:cNvCxnSpPr>
              <a:cxnSpLocks/>
              <a:stCxn id="24" idx="0"/>
              <a:endCxn id="30"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DBEB1E-9369-4515-A949-715F6754D805}"/>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pic>
        <p:nvPicPr>
          <p:cNvPr id="6" name="Picture 5">
            <a:extLst>
              <a:ext uri="{FF2B5EF4-FFF2-40B4-BE49-F238E27FC236}">
                <a16:creationId xmlns:a16="http://schemas.microsoft.com/office/drawing/2014/main" id="{7B9DF2B3-8546-4D2F-958A-D3E7506C5954}"/>
              </a:ext>
            </a:extLst>
          </p:cNvPr>
          <p:cNvPicPr>
            <a:picLocks noChangeAspect="1"/>
          </p:cNvPicPr>
          <p:nvPr/>
        </p:nvPicPr>
        <p:blipFill>
          <a:blip r:embed="rId3"/>
          <a:stretch>
            <a:fillRect/>
          </a:stretch>
        </p:blipFill>
        <p:spPr>
          <a:xfrm>
            <a:off x="706470" y="2962520"/>
            <a:ext cx="3717748" cy="3276472"/>
          </a:xfrm>
          <a:prstGeom prst="rect">
            <a:avLst/>
          </a:prstGeom>
        </p:spPr>
      </p:pic>
    </p:spTree>
    <p:extLst>
      <p:ext uri="{BB962C8B-B14F-4D97-AF65-F5344CB8AC3E}">
        <p14:creationId xmlns:p14="http://schemas.microsoft.com/office/powerpoint/2010/main" val="2449735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In this exercise we will create a new BaseController. </a:t>
            </a:r>
          </a:p>
          <a:p>
            <a:r>
              <a:rPr lang="en-US" dirty="0"/>
              <a:t>Along with that we will see how to load data to a model from a file.</a:t>
            </a:r>
          </a:p>
          <a:p>
            <a:endParaRPr lang="en-US" dirty="0"/>
          </a:p>
          <a:p>
            <a:r>
              <a:rPr lang="en-US" dirty="0"/>
              <a:t>Exercise code/resources: -</a:t>
            </a:r>
          </a:p>
          <a:p>
            <a:pPr marL="285750" indent="-285750">
              <a:buFontTx/>
              <a:buChar char="-"/>
            </a:pPr>
            <a:r>
              <a:rPr lang="en-US" dirty="0">
                <a:hlinkClick r:id="rId3"/>
              </a:rPr>
              <a:t>MyView.view.xml</a:t>
            </a:r>
            <a:endParaRPr lang="en-US" dirty="0"/>
          </a:p>
          <a:p>
            <a:pPr marL="285750" indent="-285750">
              <a:buFontTx/>
              <a:buChar char="-"/>
            </a:pPr>
            <a:r>
              <a:rPr lang="en-US" dirty="0">
                <a:hlinkClick r:id="rId4"/>
              </a:rPr>
              <a:t>MyView.controller.js</a:t>
            </a:r>
            <a:endParaRPr lang="en-US" dirty="0"/>
          </a:p>
          <a:p>
            <a:pPr marL="285750" indent="-285750">
              <a:buFontTx/>
              <a:buChar char="-"/>
            </a:pPr>
            <a:r>
              <a:rPr lang="en-US" dirty="0">
                <a:hlinkClick r:id="rId5"/>
              </a:rPr>
              <a:t>BaseController.js</a:t>
            </a:r>
            <a:endParaRPr lang="en-US" dirty="0"/>
          </a:p>
          <a:p>
            <a:pPr marL="285750" indent="-285750">
              <a:buFontTx/>
              <a:buChar char="-"/>
            </a:pPr>
            <a:r>
              <a:rPr lang="en-US" dirty="0">
                <a:hlinkClick r:id="rId6"/>
              </a:rPr>
              <a:t>mydata.json</a:t>
            </a:r>
            <a:endParaRPr lang="en-US" dirty="0"/>
          </a:p>
          <a:p>
            <a:pPr marL="285750" indent="-285750">
              <a:buFontTx/>
              <a:buChar char="-"/>
            </a:pPr>
            <a:r>
              <a:rPr lang="en-US" dirty="0">
                <a:hlinkClick r:id="rId7"/>
              </a:rPr>
              <a:t>mydata2.json</a:t>
            </a:r>
            <a:endParaRPr lang="en-US" dirty="0"/>
          </a:p>
          <a:p>
            <a:pPr marL="285750" indent="-285750">
              <a:buFontTx/>
              <a:buChar char="-"/>
            </a:pPr>
            <a:r>
              <a:rPr lang="en-US" dirty="0">
                <a:hlinkClick r:id="rId8"/>
              </a:rPr>
              <a:t>mydata.xml</a:t>
            </a:r>
            <a:endParaRPr lang="en-US" dirty="0"/>
          </a:p>
          <a:p>
            <a:pPr marL="285750" indent="-285750">
              <a:buFontTx/>
              <a:buChar char="-"/>
            </a:pPr>
            <a:r>
              <a:rPr lang="en-US" dirty="0">
                <a:hlinkClick r:id="rId9"/>
              </a:rPr>
              <a:t>model.js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AEDAB372-3F4F-4EB3-AB5A-731B9103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Concept of Base Controller in UI5</a:t>
            </a:r>
          </a:p>
          <a:p>
            <a:pPr marL="742950" lvl="1" indent="-285750">
              <a:buFont typeface="Arial" panose="020B0604020202020204" pitchFamily="34" charset="0"/>
              <a:buChar char="•"/>
            </a:pPr>
            <a:r>
              <a:rPr lang="en-US" dirty="0"/>
              <a:t>Concept of binding in UI5</a:t>
            </a:r>
          </a:p>
          <a:p>
            <a:pPr marL="742950" lvl="1" indent="-285750">
              <a:buFont typeface="Arial" panose="020B0604020202020204" pitchFamily="34" charset="0"/>
              <a:buChar char="•"/>
            </a:pPr>
            <a:r>
              <a:rPr lang="en-US" dirty="0"/>
              <a:t>Expression Binding</a:t>
            </a:r>
          </a:p>
          <a:p>
            <a:pPr marL="742950" lvl="1" indent="-285750">
              <a:buFont typeface="Arial" panose="020B0604020202020204" pitchFamily="34" charset="0"/>
              <a:buChar char="•"/>
            </a:pPr>
            <a:r>
              <a:rPr lang="en-US" dirty="0"/>
              <a:t>Binding Modes</a:t>
            </a:r>
          </a:p>
          <a:p>
            <a:pPr marL="742950" lvl="1" indent="-285750">
              <a:buFont typeface="Arial" panose="020B0604020202020204" pitchFamily="34" charset="0"/>
              <a:buChar char="•"/>
            </a:pPr>
            <a:r>
              <a:rPr lang="en-US" dirty="0"/>
              <a:t>Aggregation Binding</a:t>
            </a:r>
          </a:p>
          <a:p>
            <a:pPr marL="742950" lvl="1" indent="-285750">
              <a:buFont typeface="Arial" panose="020B0604020202020204" pitchFamily="34" charset="0"/>
              <a:buChar char="•"/>
            </a:pPr>
            <a:r>
              <a:rPr lang="en-US" dirty="0"/>
              <a:t>Dynamic Aggregation Binding</a:t>
            </a:r>
          </a:p>
          <a:p>
            <a:pPr marL="742950" lvl="1" indent="-285750">
              <a:buFont typeface="Arial" panose="020B0604020202020204" pitchFamily="34" charset="0"/>
              <a:buChar char="•"/>
            </a:pPr>
            <a:r>
              <a:rPr lang="en-US" dirty="0"/>
              <a:t>Element Binding</a:t>
            </a:r>
          </a:p>
          <a:p>
            <a:pPr marL="742950" lvl="1" indent="-285750">
              <a:buFont typeface="Arial" panose="020B0604020202020204" pitchFamily="34" charset="0"/>
              <a:buChar char="•"/>
            </a:pPr>
            <a:r>
              <a:rPr lang="en-US" dirty="0"/>
              <a:t>Concept of Base Controller in UI5</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Binding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8345524" cy="4801314"/>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 and a binding source.</a:t>
            </a:r>
            <a:endParaRPr lang="en-US" b="0" i="0" dirty="0">
              <a:effectLst/>
            </a:endParaRPr>
          </a:p>
          <a:p>
            <a:endParaRPr lang="en-US" b="0" i="0" dirty="0">
              <a:effectLst/>
            </a:endParaRPr>
          </a:p>
          <a:p>
            <a:r>
              <a:rPr lang="en-US" b="0" i="0" dirty="0">
                <a:effectLst/>
              </a:rPr>
              <a:t>Sap ui5 provides three binding options</a:t>
            </a:r>
          </a:p>
          <a:p>
            <a:pPr marL="285750" indent="-285750" algn="l">
              <a:buFont typeface="Arial" panose="020B0604020202020204" pitchFamily="34" charset="0"/>
              <a:buChar char="•"/>
            </a:pPr>
            <a:r>
              <a:rPr lang="en-US" dirty="0"/>
              <a:t>Property Binding</a:t>
            </a:r>
          </a:p>
          <a:p>
            <a:pPr marL="285750" indent="-285750">
              <a:buFont typeface="Arial" panose="020B0604020202020204" pitchFamily="34" charset="0"/>
              <a:buChar char="•"/>
            </a:pPr>
            <a:r>
              <a:rPr lang="en-US" b="0" i="0" dirty="0">
                <a:effectLst/>
              </a:rPr>
              <a:t>Expression Binding</a:t>
            </a:r>
            <a:endParaRPr lang="en-US" dirty="0"/>
          </a:p>
          <a:p>
            <a:pPr marL="285750" indent="-285750" algn="l">
              <a:buFont typeface="Arial" panose="020B0604020202020204" pitchFamily="34" charset="0"/>
              <a:buChar char="•"/>
            </a:pPr>
            <a:r>
              <a:rPr lang="en-US" b="0" i="0" dirty="0">
                <a:effectLst/>
              </a:rPr>
              <a:t>Aggregation Binding</a:t>
            </a:r>
          </a:p>
          <a:p>
            <a:pPr marL="285750" indent="-285750" algn="l">
              <a:buFont typeface="Arial" panose="020B0604020202020204" pitchFamily="34" charset="0"/>
              <a:buChar char="•"/>
            </a:pPr>
            <a:r>
              <a:rPr lang="en-US" dirty="0"/>
              <a:t>Element Binding</a:t>
            </a:r>
          </a:p>
          <a:p>
            <a:pPr marL="285750" indent="-285750" algn="l">
              <a:buFont typeface="Arial" panose="020B0604020202020204" pitchFamily="34" charset="0"/>
              <a:buChar char="•"/>
            </a:pPr>
            <a:endParaRPr lang="en-US" dirty="0">
              <a:solidFill>
                <a:srgbClr val="3C3C3C"/>
              </a:solidFill>
            </a:endParaRPr>
          </a:p>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&lt;Text text=“{/emp/empId}” &gt;&lt;/Text&gt;</a:t>
            </a:r>
          </a:p>
          <a:p>
            <a:pPr marL="342900" indent="-342900">
              <a:buAutoNum type="arabicPeriod"/>
            </a:pPr>
            <a:r>
              <a:rPr lang="en-US" dirty="0"/>
              <a:t>In controller: - this.getView().byId(“controlId”).bindProperty(“text”, ‘/emp/empId’);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D533139-D99E-450F-B075-E1D1ACD2E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263" y="1717841"/>
            <a:ext cx="3935423" cy="292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01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button and when we click on that button, all the fields should gray out.</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48CC7A-CC58-4B62-8060-F053FE13DD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Tx/>
              <a:buChar char="-"/>
            </a:pPr>
            <a:r>
              <a:rPr lang="en-US" dirty="0"/>
              <a:t>In this exercise we will see the example of both property binding and expression binding.</a:t>
            </a:r>
          </a:p>
          <a:p>
            <a:pPr marL="285750" indent="-285750">
              <a:buFontTx/>
              <a:buChar char="-"/>
            </a:pPr>
            <a:r>
              <a:rPr lang="en-US" dirty="0"/>
              <a:t>In this file we also see that how to get data form the file in the model.</a:t>
            </a:r>
          </a:p>
          <a:p>
            <a:endParaRPr lang="en-US" dirty="0"/>
          </a:p>
          <a:p>
            <a:r>
              <a:rPr lang="en-US" dirty="0"/>
              <a:t>Exercise code:-</a:t>
            </a:r>
          </a:p>
          <a:p>
            <a:pPr marL="285750" indent="-285750">
              <a:buFontTx/>
              <a:buChar char="-"/>
            </a:pPr>
            <a:r>
              <a:rPr lang="en-US" dirty="0">
                <a:hlinkClick r:id="rId4"/>
              </a:rPr>
              <a:t>MyXML.controller.js</a:t>
            </a:r>
            <a:endParaRPr lang="en-US" dirty="0"/>
          </a:p>
          <a:p>
            <a:pPr marL="285750" indent="-285750">
              <a:buFontTx/>
              <a:buChar char="-"/>
            </a:pPr>
            <a:r>
              <a:rPr lang="en-US" dirty="0">
                <a:hlinkClick r:id="rId5"/>
              </a:rPr>
              <a:t>MyXML.view.xml</a:t>
            </a:r>
            <a:endParaRPr lang="en-US" dirty="0"/>
          </a:p>
          <a:p>
            <a:pPr marL="285750" indent="-285750">
              <a:buFontTx/>
              <a:buChar char="-"/>
            </a:pPr>
            <a:r>
              <a:rPr lang="en-US" dirty="0">
                <a:hlinkClick r:id="rId6"/>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0528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solidFill>
                  <a:srgbClr val="3C3C3C"/>
                </a:solidFill>
                <a:effectLst/>
              </a:rPr>
              <a:t>There are basically three modes of binding data in SAPUI5.</a:t>
            </a:r>
          </a:p>
          <a:p>
            <a:pPr marL="285750" indent="-285750" algn="just">
              <a:buFont typeface="Wingdings" panose="05000000000000000000" pitchFamily="2" charset="2"/>
              <a:buChar char="q"/>
            </a:pPr>
            <a:r>
              <a:rPr lang="en-US" b="1" i="0" dirty="0">
                <a:solidFill>
                  <a:srgbClr val="3C3C3C"/>
                </a:solidFill>
                <a:effectLst/>
              </a:rPr>
              <a:t>One-way binding</a:t>
            </a:r>
            <a:r>
              <a:rPr lang="en-US" b="0" i="0" dirty="0">
                <a:solidFill>
                  <a:srgbClr val="3C3C3C"/>
                </a:solidFill>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solidFill>
                  <a:srgbClr val="3C3C3C"/>
                </a:solidFill>
                <a:effectLst/>
              </a:rPr>
              <a:t>Two-way binding</a:t>
            </a:r>
            <a:r>
              <a:rPr lang="en-US" b="0" i="0" dirty="0">
                <a:solidFill>
                  <a:srgbClr val="3C3C3C"/>
                </a:solidFill>
                <a:effectLst/>
              </a:rPr>
              <a:t> – Here all input changes done from front end controls are reflected on the model and the backend database. SAPUI5 automatically handles the transport of data both from the model to the controls and back from the controls to the model.</a:t>
            </a:r>
          </a:p>
          <a:p>
            <a:pPr marL="285750" indent="-285750" algn="just">
              <a:buFont typeface="Wingdings" panose="05000000000000000000" pitchFamily="2" charset="2"/>
              <a:buChar char="q"/>
            </a:pPr>
            <a:r>
              <a:rPr lang="en-US" b="1" i="0" dirty="0">
                <a:solidFill>
                  <a:srgbClr val="3C3C3C"/>
                </a:solidFill>
                <a:effectLst/>
              </a:rPr>
              <a:t>One-time binding</a:t>
            </a:r>
            <a:r>
              <a:rPr lang="en-US" b="0" i="0" dirty="0">
                <a:solidFill>
                  <a:srgbClr val="3C3C3C"/>
                </a:solidFill>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5B7AD1F-6A1D-4445-B2BC-88606561B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In this exercise we will create a table and load the data of some employees in it.</a:t>
            </a:r>
          </a:p>
          <a:p>
            <a:r>
              <a:rPr lang="en-US" dirty="0"/>
              <a:t>We will see how to use different controls in a table to represent data.</a:t>
            </a:r>
          </a:p>
          <a:p>
            <a:endParaRPr lang="en-US" dirty="0"/>
          </a:p>
          <a:p>
            <a:r>
              <a:rPr lang="en-US" dirty="0"/>
              <a:t>Exercise code/resource:-</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a:p>
            <a:pPr marL="285750" indent="-285750">
              <a:buFontTx/>
              <a:buChar char="-"/>
            </a:pPr>
            <a:r>
              <a:rPr lang="en-US" dirty="0">
                <a:hlinkClick r:id="rId6"/>
              </a:rPr>
              <a:t>mydata.json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892068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gramming concept illustration Free Vector">
            <a:extLst>
              <a:ext uri="{FF2B5EF4-FFF2-40B4-BE49-F238E27FC236}">
                <a16:creationId xmlns:a16="http://schemas.microsoft.com/office/drawing/2014/main" id="{9D2FD7D1-0B65-4094-8A12-9A718C3EC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821" y="1614166"/>
            <a:ext cx="4190097" cy="4190097"/>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Dynamic 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In this Exercise we will bind the rows property is the table dynamically form the column.</a:t>
            </a:r>
          </a:p>
          <a:p>
            <a:endParaRPr lang="en-US" dirty="0"/>
          </a:p>
          <a:p>
            <a:r>
              <a:rPr lang="en-US" dirty="0"/>
              <a:t>Exercise code/resources:</a:t>
            </a:r>
          </a:p>
          <a:p>
            <a:pPr marL="285750" indent="-285750">
              <a:buFontTx/>
              <a:buChar char="-"/>
            </a:pPr>
            <a:r>
              <a:rPr lang="en-US" dirty="0">
                <a:hlinkClick r:id="rId4"/>
              </a:rPr>
              <a:t>MyView.view.xml</a:t>
            </a:r>
            <a:endParaRPr lang="en-US" dirty="0"/>
          </a:p>
          <a:p>
            <a:pPr marL="285750" indent="-285750">
              <a:buFontTx/>
              <a:buChar char="-"/>
            </a:pPr>
            <a:r>
              <a:rPr lang="en-US" dirty="0">
                <a:hlinkClick r:id="rId5"/>
              </a:rPr>
              <a:t>MyView.controller.js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926354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10517</TotalTime>
  <Words>1352</Words>
  <Application>Microsoft Office PowerPoint</Application>
  <PresentationFormat>Widescreen</PresentationFormat>
  <Paragraphs>212</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698</cp:revision>
  <dcterms:created xsi:type="dcterms:W3CDTF">2016-07-10T03:33:26Z</dcterms:created>
  <dcterms:modified xsi:type="dcterms:W3CDTF">2022-01-29T14:26:23Z</dcterms:modified>
</cp:coreProperties>
</file>